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6"/>
  </p:notesMasterIdLst>
  <p:handoutMasterIdLst>
    <p:handoutMasterId r:id="rId7"/>
  </p:handoutMasterIdLst>
  <p:sldIdLst>
    <p:sldId id="277" r:id="rId2"/>
    <p:sldId id="278" r:id="rId3"/>
    <p:sldId id="279" r:id="rId4"/>
    <p:sldId id="280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34A5B-A018-4367-8A78-AAE5B03FC04E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D17E-F357-47D4-92F7-4414DEA68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991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58793-98F3-43E1-9BA4-85A428A0ADB1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5AD9A-4364-4AF8-8D9C-9EFA7FD62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43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A7C3-4EE0-497E-91B4-DE37948C8EC6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3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4993-1987-4A91-86C9-4510BA2A7110}" type="datetime1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6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C9A8-0116-444E-8418-8C5924F00C8F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F33-D953-4D47-ACF5-04D29182866E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21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A401-4E85-4C89-824D-0F14C76682B0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6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01F-E0BD-44C4-BFEA-9A587E1C15B6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72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202-3E0B-4E4A-857B-AAD2824F2A59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46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7099-BDE1-4C56-95FA-3E3E156C6EAC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736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EC4F-6A3C-4B75-A28B-5657C80ABCCD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31A5F-6BC9-4380-A04C-FBD326D747DF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0723" y="6492875"/>
            <a:ext cx="551167" cy="365125"/>
          </a:xfrm>
        </p:spPr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8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EBA2-DF74-4DB6-B06A-E920C91352C2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9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BE0D-378A-4236-A7E9-FC734DB58E39}" type="datetime1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5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813E-7618-4CC4-A189-014F41DD7FC0}" type="datetime1">
              <a:rPr lang="ru-RU" smtClean="0"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D509-08DC-49BF-917E-F18EB503B373}" type="datetime1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609-927F-40BC-9552-F32735D3B694}" type="datetime1">
              <a:rPr lang="ru-RU" smtClean="0"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6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A82D-2BB3-4C65-B044-2C4A19E9688A}" type="datetime1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6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092-C185-415F-AA3E-10394F0889C4}" type="datetime1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6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6B251D-364E-472E-9EA9-CD54FBAF8910}" type="datetime1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588D75-7225-410E-96C0-7D0C40B71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92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9916"/>
            <a:ext cx="10018713" cy="296333"/>
          </a:xfr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заключения договора ТП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865836" y="576901"/>
            <a:ext cx="1172755" cy="389795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077404" y="1133042"/>
            <a:ext cx="2762731" cy="67867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технологическое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присоединение.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b="1" i="0" dirty="0" smtClean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6" idx="2"/>
            <a:endCxn id="7" idx="0"/>
          </p:cNvCxnSpPr>
          <p:nvPr/>
        </p:nvCxnSpPr>
        <p:spPr>
          <a:xfrm>
            <a:off x="6452214" y="966696"/>
            <a:ext cx="6556" cy="166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auto">
          <a:xfrm>
            <a:off x="4972909" y="2004867"/>
            <a:ext cx="2971716" cy="543266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представленного заявителем комплекта документов</a:t>
            </a:r>
          </a:p>
        </p:txBody>
      </p:sp>
      <p:cxnSp>
        <p:nvCxnSpPr>
          <p:cNvPr id="12" name="Прямая со стрелкой 11"/>
          <p:cNvCxnSpPr>
            <a:endCxn id="11" idx="0"/>
          </p:cNvCxnSpPr>
          <p:nvPr/>
        </p:nvCxnSpPr>
        <p:spPr bwMode="auto">
          <a:xfrm flipH="1">
            <a:off x="6458767" y="1706213"/>
            <a:ext cx="3" cy="298654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 bwMode="auto">
          <a:xfrm>
            <a:off x="1877787" y="1425628"/>
            <a:ext cx="1951263" cy="56208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b="1" i="0" dirty="0" smtClean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i="0" dirty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05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</a:t>
            </a:r>
          </a:p>
          <a:p>
            <a:pPr algn="ctr"/>
            <a:r>
              <a:rPr lang="ru-RU" sz="105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недостающих документов</a:t>
            </a:r>
            <a:endParaRPr lang="ru-RU" sz="105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рабочих дня)</a:t>
            </a:r>
            <a:endParaRPr lang="ru-RU" sz="12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endCxn id="13" idx="3"/>
          </p:cNvCxnSpPr>
          <p:nvPr/>
        </p:nvCxnSpPr>
        <p:spPr bwMode="auto">
          <a:xfrm flipH="1" flipV="1">
            <a:off x="3829050" y="1706671"/>
            <a:ext cx="1095306" cy="608512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2519691" flipV="1">
            <a:off x="4171800" y="1674956"/>
            <a:ext cx="723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877787" y="2315183"/>
            <a:ext cx="1877784" cy="77908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 dirty="0" smtClean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</a:t>
            </a:r>
            <a:endParaRPr lang="ru-RU" sz="1050" b="1" i="0" dirty="0" smtClean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недостающих документов</a:t>
            </a:r>
            <a:endParaRPr lang="ru-RU" sz="105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рабочих дней)</a:t>
            </a:r>
            <a:endParaRPr lang="ru-RU" sz="12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Соединительная линия уступом 22"/>
          <p:cNvCxnSpPr>
            <a:stCxn id="13" idx="0"/>
          </p:cNvCxnSpPr>
          <p:nvPr/>
        </p:nvCxnSpPr>
        <p:spPr>
          <a:xfrm rot="5400000" flipH="1" flipV="1">
            <a:off x="3963073" y="-464030"/>
            <a:ext cx="780004" cy="29993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 bwMode="auto">
          <a:xfrm>
            <a:off x="6458767" y="2541094"/>
            <a:ext cx="0" cy="375069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75662" y="2576243"/>
            <a:ext cx="578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400" b="1" i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4296443" y="3157216"/>
            <a:ext cx="1849221" cy="389795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Льготники – п.12(1), 13(2)-13(5), 14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6782830" y="3157215"/>
            <a:ext cx="1863813" cy="389795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заявители</a:t>
            </a:r>
          </a:p>
        </p:txBody>
      </p:sp>
      <p:cxnSp>
        <p:nvCxnSpPr>
          <p:cNvPr id="38" name="Соединительная линия уступом 37"/>
          <p:cNvCxnSpPr>
            <a:stCxn id="35" idx="0"/>
            <a:endCxn id="36" idx="0"/>
          </p:cNvCxnSpPr>
          <p:nvPr/>
        </p:nvCxnSpPr>
        <p:spPr>
          <a:xfrm rot="5400000" flipH="1" flipV="1">
            <a:off x="6467895" y="1910375"/>
            <a:ext cx="1" cy="2493683"/>
          </a:xfrm>
          <a:prstGeom prst="bentConnector3">
            <a:avLst>
              <a:gd name="adj1" fmla="val 22860100000"/>
            </a:avLst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 bwMode="auto">
          <a:xfrm>
            <a:off x="6889912" y="3738038"/>
            <a:ext cx="3668022" cy="956179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оферты договора ТП</a:t>
            </a:r>
          </a:p>
          <a:p>
            <a:pPr marL="171450" indent="-171450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b="1" dirty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(временный ТП)</a:t>
            </a:r>
          </a:p>
          <a:p>
            <a:pPr marL="171450" indent="-171450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рабочих дней (остальные)</a:t>
            </a:r>
          </a:p>
          <a:p>
            <a:pPr marL="171450" indent="-171450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дней (мотивированный отказ)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78159" y="3716492"/>
            <a:ext cx="5874052" cy="262475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дней на размещение в личном кабинете потребителя 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типового договора ТП для соответствующей категории заявителей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Счёт к договору ТП 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 со сроками выполнения мероприятий и сроком их действия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Подписанный ЭЦП договор энергоснабжения ГП (для 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15 кВт номер лицевого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счёта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Инструкция, содержащая последовательный перечень мероприятий, обеспечивающих безопасное осуществление действиями заявителя фактического присоединения и фактического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</a:t>
            </a:r>
            <a:r>
              <a:rPr lang="ru-RU" sz="1200" b="1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напряжения и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мощности.</a:t>
            </a:r>
          </a:p>
          <a:p>
            <a:pPr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(мотивированный отказ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dirty="0" smtClean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4605251" y="3547010"/>
            <a:ext cx="0" cy="177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453125" y="6344676"/>
            <a:ext cx="0" cy="2412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714736" y="3547010"/>
            <a:ext cx="0" cy="191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 bwMode="auto">
          <a:xfrm>
            <a:off x="7318790" y="5097410"/>
            <a:ext cx="1957679" cy="350778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договора ТП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714736" y="4705037"/>
            <a:ext cx="0" cy="353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50" idx="3"/>
          </p:cNvCxnSpPr>
          <p:nvPr/>
        </p:nvCxnSpPr>
        <p:spPr>
          <a:xfrm>
            <a:off x="9276469" y="5272799"/>
            <a:ext cx="115262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589627" y="4999176"/>
            <a:ext cx="698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Соединительная линия уступом 62"/>
          <p:cNvCxnSpPr>
            <a:endCxn id="43" idx="3"/>
          </p:cNvCxnSpPr>
          <p:nvPr/>
        </p:nvCxnSpPr>
        <p:spPr>
          <a:xfrm rot="16200000" flipV="1">
            <a:off x="10527649" y="4246413"/>
            <a:ext cx="609556" cy="54898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 bwMode="auto">
          <a:xfrm>
            <a:off x="10437940" y="4985772"/>
            <a:ext cx="1665308" cy="55891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05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Мотивированный отказ 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05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дней)</a:t>
            </a:r>
            <a:endParaRPr lang="ru-RU" sz="12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10317" y="5486814"/>
            <a:ext cx="486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400" b="1" i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6943477" y="5829865"/>
            <a:ext cx="2930155" cy="54015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присоединения (10 р/д)</a:t>
            </a:r>
            <a:endParaRPr lang="ru-RU" sz="14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8490209" y="5448188"/>
            <a:ext cx="0" cy="3555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 bwMode="auto">
          <a:xfrm flipH="1">
            <a:off x="11066807" y="5529272"/>
            <a:ext cx="694" cy="327742"/>
          </a:xfrm>
          <a:prstGeom prst="straightConnector1">
            <a:avLst/>
          </a:prstGeom>
          <a:noFill/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74"/>
          <p:cNvSpPr txBox="1"/>
          <p:nvPr/>
        </p:nvSpPr>
        <p:spPr>
          <a:xfrm>
            <a:off x="11106920" y="5522088"/>
            <a:ext cx="698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 bwMode="auto">
          <a:xfrm>
            <a:off x="10170998" y="5855427"/>
            <a:ext cx="1791617" cy="54015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300" b="1" i="0" dirty="0" smtClean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1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Аннулирование заявки 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100" b="1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дней)</a:t>
            </a:r>
            <a:endParaRPr lang="ru-RU" sz="9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i="0" dirty="0">
              <a:solidFill>
                <a:srgbClr val="0D4E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5070846" y="1706213"/>
            <a:ext cx="276273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1</a:t>
            </a:fld>
            <a:endParaRPr lang="ru-RU"/>
          </a:p>
        </p:txBody>
      </p:sp>
      <p:cxnSp>
        <p:nvCxnSpPr>
          <p:cNvPr id="73" name="Прямая со стрелкой 72"/>
          <p:cNvCxnSpPr>
            <a:stCxn id="13" idx="2"/>
            <a:endCxn id="13" idx="2"/>
          </p:cNvCxnSpPr>
          <p:nvPr/>
        </p:nvCxnSpPr>
        <p:spPr>
          <a:xfrm>
            <a:off x="2853419" y="198771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stCxn id="44" idx="2"/>
          </p:cNvCxnSpPr>
          <p:nvPr/>
        </p:nvCxnSpPr>
        <p:spPr>
          <a:xfrm>
            <a:off x="3515185" y="6341244"/>
            <a:ext cx="0" cy="380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6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>
            <a:off x="2942011" y="1096333"/>
            <a:ext cx="694" cy="5616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04184" y="1096333"/>
            <a:ext cx="831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р/д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526639" y="1658004"/>
            <a:ext cx="2971716" cy="984763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заявителем счёта с указанием реквизитов счёта ( № и дата)  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217" y="1718052"/>
            <a:ext cx="698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276179" y="1902718"/>
            <a:ext cx="1791617" cy="54015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100" b="1" i="0" dirty="0" smtClean="0">
                <a:solidFill>
                  <a:srgbClr val="0D4E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Аннулирование заявки </a:t>
            </a:r>
          </a:p>
        </p:txBody>
      </p:sp>
      <p:cxnSp>
        <p:nvCxnSpPr>
          <p:cNvPr id="14" name="Прямая со стрелкой 13"/>
          <p:cNvCxnSpPr>
            <a:stCxn id="9" idx="3"/>
          </p:cNvCxnSpPr>
          <p:nvPr/>
        </p:nvCxnSpPr>
        <p:spPr>
          <a:xfrm flipV="1">
            <a:off x="4498355" y="2150384"/>
            <a:ext cx="777824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3"/>
          </p:cNvCxnSpPr>
          <p:nvPr/>
        </p:nvCxnSpPr>
        <p:spPr>
          <a:xfrm flipV="1">
            <a:off x="7067796" y="2172721"/>
            <a:ext cx="860232" cy="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 bwMode="auto">
          <a:xfrm>
            <a:off x="7928028" y="1852307"/>
            <a:ext cx="1750413" cy="640828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</a:p>
          <a:p>
            <a:pPr marL="269875" indent="-269875" algn="ctr"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гарантирующего</a:t>
            </a:r>
          </a:p>
          <a:p>
            <a:pPr marL="269875" indent="-269875" algn="ctr"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поставщика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6756" y="1753837"/>
            <a:ext cx="831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р/д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>
            <a:off x="2912836" y="2681684"/>
            <a:ext cx="9725" cy="369467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05148" y="2650440"/>
            <a:ext cx="578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600" b="1" i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536815" y="3027911"/>
            <a:ext cx="2971716" cy="984763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= </a:t>
            </a: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денежных средств на счёт сетевой организации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855131" y="3436295"/>
            <a:ext cx="184922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4" idx="3"/>
            <a:endCxn id="28" idx="1"/>
          </p:cNvCxnSpPr>
          <p:nvPr/>
        </p:nvCxnSpPr>
        <p:spPr>
          <a:xfrm flipV="1">
            <a:off x="4508531" y="3520292"/>
            <a:ext cx="218822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 bwMode="auto">
          <a:xfrm>
            <a:off x="6696752" y="3140271"/>
            <a:ext cx="1911291" cy="76004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гарантирующего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поставщика</a:t>
            </a:r>
            <a:endParaRPr lang="ru-RU" sz="12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174" y="3169076"/>
            <a:ext cx="1916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конца рабочего дня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419" y="121091"/>
            <a:ext cx="10229316" cy="561109"/>
          </a:xfrm>
        </p:spPr>
        <p:txBody>
          <a:bodyPr>
            <a:noAutofit/>
          </a:bodyPr>
          <a:lstStyle/>
          <a:p>
            <a:pPr defTabSz="914400">
              <a:defRPr/>
            </a:pP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технологического присоединения для льготной категории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п.12(1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13(2)-13(5),  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4773" y="-95137"/>
            <a:ext cx="1302026" cy="781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 bwMode="auto">
          <a:xfrm>
            <a:off x="5521075" y="790855"/>
            <a:ext cx="1945178" cy="46698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ТП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6" idx="2"/>
            <a:endCxn id="9" idx="0"/>
          </p:cNvCxnSpPr>
          <p:nvPr/>
        </p:nvCxnSpPr>
        <p:spPr>
          <a:xfrm>
            <a:off x="6493664" y="1257837"/>
            <a:ext cx="0" cy="308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 bwMode="auto">
          <a:xfrm>
            <a:off x="4710361" y="1565997"/>
            <a:ext cx="3566606" cy="570374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мероприятий по техническим условиям (6 месяцев)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737772" y="2444531"/>
            <a:ext cx="1945178" cy="46698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en-US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0,4 </a:t>
            </a:r>
            <a:r>
              <a:rPr lang="ru-RU" sz="1200" b="1" dirty="0" err="1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161452" y="2435630"/>
            <a:ext cx="1945178" cy="46698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en-US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0,4 </a:t>
            </a:r>
            <a:r>
              <a:rPr lang="ru-RU" sz="1200" b="1" dirty="0" err="1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054137" y="2136371"/>
            <a:ext cx="0" cy="29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7888777" y="2136371"/>
            <a:ext cx="2771" cy="29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056908" y="2911513"/>
            <a:ext cx="0" cy="29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 bwMode="auto">
          <a:xfrm>
            <a:off x="1512606" y="3236298"/>
            <a:ext cx="4981058" cy="1792260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+mj-lt"/>
              <a:buAutoNum type="arabicPeriod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сетевого комплекса не далее 15 метров во внешнюю сторону от границы участка заявителя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+mj-lt"/>
              <a:buAutoNum type="arabicPeriod"/>
            </a:pP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коммерческого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учёта</a:t>
            </a:r>
            <a:endParaRPr lang="ru-RU" sz="1200" b="1" dirty="0" smtClean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+mj-lt"/>
              <a:buAutoNum type="arabicPeriod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сетевой организацией возможности осуществить фактическое присоединение объекта заявителя</a:t>
            </a:r>
            <a:r>
              <a:rPr lang="ru-RU" sz="1200" b="1" i="0" u="sng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 зависимости от исполнения своих обязательств заявителем.</a:t>
            </a:r>
            <a:endParaRPr lang="ru-RU" sz="1200" b="1" i="0" u="sng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7161451" y="3236298"/>
            <a:ext cx="4751386" cy="1694625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+mj-lt"/>
              <a:buAutoNum type="arabicPeriod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сетевого комплекса не далее 15 метров во внешнюю сторону от границе участка заявителя</a:t>
            </a: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+mj-lt"/>
              <a:buAutoNum type="arabicPeriod"/>
            </a:pP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коммерческого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учёта</a:t>
            </a:r>
            <a:endParaRPr lang="ru-RU" sz="1200" b="1" dirty="0" smtClean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>
              <a:spcBef>
                <a:spcPts val="0"/>
              </a:spcBef>
              <a:buClr>
                <a:srgbClr val="2A4E9E"/>
              </a:buClr>
              <a:buSzPct val="100000"/>
              <a:buFont typeface="+mj-lt"/>
              <a:buAutoNum type="arabicPeriod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мероприятий заявителем согласно техническим условиям</a:t>
            </a:r>
            <a:endParaRPr lang="ru-RU" sz="1200" b="1" i="0" u="sng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7888777" y="2911513"/>
            <a:ext cx="0" cy="29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144568" y="5054084"/>
            <a:ext cx="25638" cy="906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443245" y="4956449"/>
            <a:ext cx="25093" cy="1004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678" y="2161013"/>
            <a:ext cx="3706164" cy="18348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254" y="-4353"/>
            <a:ext cx="10614310" cy="702425"/>
          </a:xfr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технологического присоединения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для 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льготной категории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п.12(1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13(2)-13(5), </a:t>
            </a: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01.07.2020</a:t>
            </a:r>
            <a:endParaRPr 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4773" y="-95137"/>
            <a:ext cx="1302026" cy="781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 bwMode="auto">
          <a:xfrm>
            <a:off x="2271752" y="703745"/>
            <a:ext cx="1945178" cy="46698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en-US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0,4 </a:t>
            </a:r>
            <a:r>
              <a:rPr lang="ru-RU" sz="1200" b="1" dirty="0" err="1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7239905" y="652019"/>
            <a:ext cx="1945178" cy="46698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en-US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0,4 </a:t>
            </a:r>
            <a:r>
              <a:rPr lang="ru-RU" sz="1200" b="1" dirty="0" err="1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528296" y="2312514"/>
            <a:ext cx="17403" cy="12920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 bwMode="auto">
          <a:xfrm>
            <a:off x="2619654" y="3604569"/>
            <a:ext cx="5817284" cy="575292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обязательств по договору энергоснабжения гарантирующим поставщиком начинается  с даты размещения АТП в личном кабинете. </a:t>
            </a:r>
            <a:endParaRPr lang="ru-RU" sz="12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2326782" y="1383417"/>
            <a:ext cx="6567055" cy="929097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0D4E9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допуска прибора учета (допуск прибора учета в эксплуатацию сетевая организация осуществляет самостоятельно) ;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b="1" dirty="0" smtClean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 о выполнении технических условий;</a:t>
            </a:r>
            <a:endParaRPr lang="ru-RU" sz="1200" b="1" i="0" dirty="0" smtClean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dirty="0">
                <a:solidFill>
                  <a:srgbClr val="003C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уведомление об обеспечении возможности присоединения к электрическим сетям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b="1" i="0" dirty="0">
              <a:solidFill>
                <a:srgbClr val="003C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9899976" y="1502122"/>
            <a:ext cx="1911291" cy="512326"/>
          </a:xfrm>
          <a:prstGeom prst="rect">
            <a:avLst/>
          </a:prstGeom>
          <a:solidFill>
            <a:srgbClr val="D5EA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гарантирующего</a:t>
            </a:r>
          </a:p>
          <a:p>
            <a:pPr marL="269875" indent="-269875"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поставщика, заявителя</a:t>
            </a:r>
            <a:endParaRPr lang="ru-RU" sz="12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 стрелкой 33"/>
          <p:cNvCxnSpPr>
            <a:stCxn id="32" idx="3"/>
          </p:cNvCxnSpPr>
          <p:nvPr/>
        </p:nvCxnSpPr>
        <p:spPr>
          <a:xfrm flipV="1">
            <a:off x="8893837" y="1758285"/>
            <a:ext cx="993113" cy="896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235928" y="1290036"/>
            <a:ext cx="713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р/д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2702" y="1057819"/>
            <a:ext cx="303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Размещается в личном кабинете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3051864" y="1170727"/>
            <a:ext cx="5485" cy="210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7987028" y="1161456"/>
            <a:ext cx="5485" cy="210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129" y="2312514"/>
            <a:ext cx="708194" cy="531146"/>
          </a:xfrm>
          <a:prstGeom prst="rect">
            <a:avLst/>
          </a:prstGeom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8D75-7225-410E-96C0-7D0C40B712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7679</TotalTime>
  <Words>384</Words>
  <Application>Microsoft Office PowerPoint</Application>
  <PresentationFormat>Произвольный</PresentationFormat>
  <Paragraphs>80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Параллакс</vt:lpstr>
      <vt:lpstr>Процедура заключения договора ТП  </vt:lpstr>
      <vt:lpstr>Презентация PowerPoint</vt:lpstr>
      <vt:lpstr>Завершение технологического присоединения для льготной категории  (п.12(1), 13(2)-13(5),  14) </vt:lpstr>
      <vt:lpstr>Завершение технологического присоединения                                                                                           для льготной категории (п.12(1), 13(2)-13(5), 14)  с 01.07.2020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Баландин Юрий Юрьевич</dc:creator>
  <cp:lastModifiedBy>Сукманова Ольга Петровна</cp:lastModifiedBy>
  <cp:revision>108</cp:revision>
  <cp:lastPrinted>2023-01-17T11:09:30Z</cp:lastPrinted>
  <dcterms:created xsi:type="dcterms:W3CDTF">2020-05-21T11:02:32Z</dcterms:created>
  <dcterms:modified xsi:type="dcterms:W3CDTF">2023-01-17T13:21:17Z</dcterms:modified>
</cp:coreProperties>
</file>